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3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88" r:id="rId11"/>
    <p:sldId id="264" r:id="rId12"/>
    <p:sldId id="289" r:id="rId13"/>
    <p:sldId id="266" r:id="rId14"/>
    <p:sldId id="290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</p:sldIdLst>
  <p:sldSz cx="9144000" cy="5143500" type="screen16x9"/>
  <p:notesSz cx="6858000" cy="9144000"/>
  <p:embeddedFontLst>
    <p:embeddedFont>
      <p:font typeface="Verdana" panose="020B0604030504040204" pitchFamily="34" charset="0"/>
      <p:regular r:id="rId36"/>
      <p:bold r:id="rId37"/>
      <p:italic r:id="rId38"/>
      <p:boldItalic r:id="rId39"/>
    </p:embeddedFont>
    <p:embeddedFont>
      <p:font typeface="Corsiva" panose="020B0604020202020204" charset="0"/>
      <p:regular r:id="rId40"/>
      <p:bold r:id="rId41"/>
      <p:italic r:id="rId42"/>
      <p:boldItalic r:id="rId43"/>
    </p:embeddedFont>
    <p:embeddedFont>
      <p:font typeface="Yanone Kaffeesatz" panose="020B0604020202020204" charset="0"/>
      <p:regular r:id="rId44"/>
      <p:bold r:id="rId45"/>
    </p:embeddedFont>
    <p:embeddedFont>
      <p:font typeface="Calibri" panose="020F0502020204030204" pitchFamily="3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9.fntdata"/><Relationship Id="rId52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8" Type="http://schemas.openxmlformats.org/officeDocument/2006/relationships/slide" Target="slides/slide6.xml"/><Relationship Id="rId51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1415291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/>
          </a:p>
        </p:txBody>
      </p:sp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768306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Why there is a GAP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Regarding transparency implementation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Are institutions so transparent that they cannot even see their own mistakes ?</a:t>
            </a:r>
          </a:p>
        </p:txBody>
      </p:sp>
    </p:spTree>
    <p:extLst>
      <p:ext uri="{BB962C8B-B14F-4D97-AF65-F5344CB8AC3E}">
        <p14:creationId xmlns:p14="http://schemas.microsoft.com/office/powerpoint/2010/main" val="4076576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Why there is a GAP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Regarding transparency implementation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Are institutions so transparent that they cannot even see their own mistakes ?</a:t>
            </a:r>
          </a:p>
        </p:txBody>
      </p:sp>
    </p:spTree>
    <p:extLst>
      <p:ext uri="{BB962C8B-B14F-4D97-AF65-F5344CB8AC3E}">
        <p14:creationId xmlns:p14="http://schemas.microsoft.com/office/powerpoint/2010/main" val="40056976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2197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Shape 2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Cool animation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40861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chemeClr val="dk1"/>
                </a:solidFill>
              </a:rPr>
              <a:t>Citizen is missing something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1195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are living in the desert of knowledge.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08689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AUDIT require resources and knowledge to achieve good results. And if people is not concerned and involved, Transparency is not useful.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76487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/>
          </a:p>
        </p:txBody>
      </p:sp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4394524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dk1"/>
              </a:buClr>
              <a:buChar char="-"/>
            </a:pPr>
            <a:r>
              <a:rPr lang="en">
                <a:solidFill>
                  <a:schemeClr val="dk1"/>
                </a:solidFill>
              </a:rPr>
              <a:t>How decrease knowledge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239420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dk1"/>
              </a:buClr>
              <a:buChar char="-"/>
            </a:pPr>
            <a:r>
              <a:rPr lang="en">
                <a:solidFill>
                  <a:schemeClr val="dk1"/>
                </a:solidFill>
              </a:rPr>
              <a:t>How decrease knowledge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3896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7928079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Shape 2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chemeClr val="dk1"/>
              </a:buClr>
              <a:buChar char="-"/>
            </a:pPr>
            <a:r>
              <a:rPr lang="en">
                <a:solidFill>
                  <a:schemeClr val="dk1"/>
                </a:solidFill>
              </a:rPr>
              <a:t>How decrease knowledge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endParaRPr>
              <a:solidFill>
                <a:schemeClr val="dk1"/>
              </a:solidFill>
            </a:endParaRP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60871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Effective tooling using crowdsourced provided knowledge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467088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Shape 2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Motivate people using real-Transparency maintaining them informed and giving them </a:t>
            </a:r>
          </a:p>
        </p:txBody>
      </p:sp>
    </p:spTree>
    <p:extLst>
      <p:ext uri="{BB962C8B-B14F-4D97-AF65-F5344CB8AC3E}">
        <p14:creationId xmlns:p14="http://schemas.microsoft.com/office/powerpoint/2010/main" val="1440445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Shape 3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Shape 3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Motivate people using real-Transparency maintaining them informed and giving them </a:t>
            </a:r>
          </a:p>
        </p:txBody>
      </p:sp>
    </p:spTree>
    <p:extLst>
      <p:ext uri="{BB962C8B-B14F-4D97-AF65-F5344CB8AC3E}">
        <p14:creationId xmlns:p14="http://schemas.microsoft.com/office/powerpoint/2010/main" val="2040387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Shape 3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14616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Shape 3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Transition to view GAP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Theres a GAP between Institutional data oasis, and the citizenshiip.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4975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Motivate people using real-Transparency maintaining them informed and giving them </a:t>
            </a:r>
          </a:p>
        </p:txBody>
      </p:sp>
    </p:spTree>
    <p:extLst>
      <p:ext uri="{BB962C8B-B14F-4D97-AF65-F5344CB8AC3E}">
        <p14:creationId xmlns:p14="http://schemas.microsoft.com/office/powerpoint/2010/main" val="32492765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Shape 3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Shape 3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Off course !</a:t>
            </a:r>
            <a:br>
              <a:rPr lang="en"/>
            </a:br>
            <a:r>
              <a:rPr lang="en"/>
              <a:t/>
            </a:r>
            <a:br>
              <a:rPr lang="en"/>
            </a:br>
            <a:r>
              <a:rPr lang="en"/>
              <a:t>We are gonna do it TWICE</a:t>
            </a:r>
            <a:br>
              <a:rPr lang="en"/>
            </a:br>
            <a:r>
              <a:rPr lang="en"/>
              <a:t>---------</a:t>
            </a:r>
            <a:br>
              <a:rPr lang="en"/>
            </a:br>
            <a:r>
              <a:rPr lang="en"/>
              <a:t>We have got two approaches to test the ideas that work best in achieving our goals in the area of “Bring some water”.</a:t>
            </a:r>
            <a:br>
              <a:rPr lang="en"/>
            </a:br>
            <a:r>
              <a:rPr lang="en"/>
              <a:t>- Informed opinion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- Enable citizens to participate public debate</a:t>
            </a:r>
          </a:p>
        </p:txBody>
      </p:sp>
    </p:spTree>
    <p:extLst>
      <p:ext uri="{BB962C8B-B14F-4D97-AF65-F5344CB8AC3E}">
        <p14:creationId xmlns:p14="http://schemas.microsoft.com/office/powerpoint/2010/main" val="429052639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Shape 3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Shape 3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Motivate people using real-Transparency maintaining them informed and giving them </a:t>
            </a:r>
          </a:p>
        </p:txBody>
      </p:sp>
    </p:spTree>
    <p:extLst>
      <p:ext uri="{BB962C8B-B14F-4D97-AF65-F5344CB8AC3E}">
        <p14:creationId xmlns:p14="http://schemas.microsoft.com/office/powerpoint/2010/main" val="410134640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Shape 3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We are going from Gap to Collab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3807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653680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Shape 3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From GAP to COLAB</a:t>
            </a:r>
          </a:p>
        </p:txBody>
      </p:sp>
    </p:spTree>
    <p:extLst>
      <p:ext uri="{BB962C8B-B14F-4D97-AF65-F5344CB8AC3E}">
        <p14:creationId xmlns:p14="http://schemas.microsoft.com/office/powerpoint/2010/main" val="17474762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Shape 3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Shape 3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This way Citizens became transparency consumers, creators, and drivers of it’s development</a:t>
            </a:r>
          </a:p>
        </p:txBody>
      </p:sp>
    </p:spTree>
    <p:extLst>
      <p:ext uri="{BB962C8B-B14F-4D97-AF65-F5344CB8AC3E}">
        <p14:creationId xmlns:p14="http://schemas.microsoft.com/office/powerpoint/2010/main" val="164558500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/>
          </a:p>
        </p:txBody>
      </p:sp>
      <p:sp>
        <p:nvSpPr>
          <p:cNvPr id="401" name="Shape 4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6211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965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70496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3745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71207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Transition to view GAP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Theres a GAP between Institutional data oasis, and the citizenshiip.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95557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Transition to view GAP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Theres a GAP between Institutional data oasis, and the citizenshiip.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96154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eldia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ctr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ctr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el en 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699" cy="326350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ekop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623887" y="1282303"/>
            <a:ext cx="7886699" cy="213955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23887" y="3442097"/>
            <a:ext cx="7886699" cy="112514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5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rgbClr val="888888"/>
              </a:buClr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Inhoud van twee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3886200" cy="326350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2"/>
          </p:nvPr>
        </p:nvSpPr>
        <p:spPr>
          <a:xfrm>
            <a:off x="4629150" y="1369218"/>
            <a:ext cx="3886200" cy="326350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Vergelijking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62984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29840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2"/>
          </p:nvPr>
        </p:nvSpPr>
        <p:spPr>
          <a:xfrm>
            <a:off x="629840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0" cy="617934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5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2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0" cy="2763441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Alleen titel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Leeg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Inhoud met bijschrif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629840" y="342900"/>
            <a:ext cx="2949177" cy="120014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3887390" y="740568"/>
            <a:ext cx="4629149" cy="3655218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254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381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2"/>
          </p:nvPr>
        </p:nvSpPr>
        <p:spPr>
          <a:xfrm>
            <a:off x="629840" y="1543050"/>
            <a:ext cx="2949177" cy="2858691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Shape 103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Afbeelding met bijschrif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629840" y="342900"/>
            <a:ext cx="2949177" cy="120014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08" name="Shape 108"/>
          <p:cNvSpPr>
            <a:spLocks noGrp="1"/>
          </p:cNvSpPr>
          <p:nvPr>
            <p:ph type="pic" idx="2"/>
          </p:nvPr>
        </p:nvSpPr>
        <p:spPr>
          <a:xfrm>
            <a:off x="3887390" y="740568"/>
            <a:ext cx="4629149" cy="3655218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45833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5238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61111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73333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29840" y="1543050"/>
            <a:ext cx="2949177" cy="2858691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0" marR="0" lvl="0" indent="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Font typeface="Arial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el en verticale teks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3" cy="7886699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e titel en teks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 rot="5400000">
            <a:off x="5350073" y="1467445"/>
            <a:ext cx="4358878" cy="1971674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400"/>
            </a:lvl2pPr>
            <a:lvl3pPr lvl="2" indent="0">
              <a:spcBef>
                <a:spcPts val="0"/>
              </a:spcBef>
              <a:buNone/>
              <a:defRPr sz="1400"/>
            </a:lvl3pPr>
            <a:lvl4pPr lvl="3" indent="0">
              <a:spcBef>
                <a:spcPts val="0"/>
              </a:spcBef>
              <a:buNone/>
              <a:defRPr sz="1400"/>
            </a:lvl4pPr>
            <a:lvl5pPr lvl="4" indent="0">
              <a:spcBef>
                <a:spcPts val="0"/>
              </a:spcBef>
              <a:buNone/>
              <a:defRPr sz="1400"/>
            </a:lvl5pPr>
            <a:lvl6pPr lvl="5" indent="0">
              <a:spcBef>
                <a:spcPts val="0"/>
              </a:spcBef>
              <a:buNone/>
              <a:defRPr sz="1400"/>
            </a:lvl6pPr>
            <a:lvl7pPr lvl="6" indent="0">
              <a:spcBef>
                <a:spcPts val="0"/>
              </a:spcBef>
              <a:buNone/>
              <a:defRPr sz="1400"/>
            </a:lvl7pPr>
            <a:lvl8pPr lvl="7" indent="0">
              <a:spcBef>
                <a:spcPts val="0"/>
              </a:spcBef>
              <a:buNone/>
              <a:defRPr sz="1400"/>
            </a:lvl8pPr>
            <a:lvl9pPr lvl="8" indent="0">
              <a:spcBef>
                <a:spcPts val="0"/>
              </a:spcBef>
              <a:buNone/>
              <a:defRPr sz="1400"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8" cy="5800724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0314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‹nr.›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‹nr.›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628650" y="273843"/>
            <a:ext cx="7886699" cy="994172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33333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SzPct val="78571"/>
              <a:buNone/>
              <a:defRPr sz="1400"/>
            </a:lvl2pPr>
            <a:lvl3pPr lvl="2" indent="0">
              <a:spcBef>
                <a:spcPts val="0"/>
              </a:spcBef>
              <a:buSzPct val="78571"/>
              <a:buNone/>
              <a:defRPr sz="1400"/>
            </a:lvl3pPr>
            <a:lvl4pPr lvl="3" indent="0">
              <a:spcBef>
                <a:spcPts val="0"/>
              </a:spcBef>
              <a:buSzPct val="78571"/>
              <a:buNone/>
              <a:defRPr sz="1400"/>
            </a:lvl4pPr>
            <a:lvl5pPr lvl="4" indent="0">
              <a:spcBef>
                <a:spcPts val="0"/>
              </a:spcBef>
              <a:buSzPct val="78571"/>
              <a:buNone/>
              <a:defRPr sz="1400"/>
            </a:lvl5pPr>
            <a:lvl6pPr lvl="5" indent="0">
              <a:spcBef>
                <a:spcPts val="0"/>
              </a:spcBef>
              <a:buSzPct val="78571"/>
              <a:buNone/>
              <a:defRPr sz="1400"/>
            </a:lvl6pPr>
            <a:lvl7pPr lvl="6" indent="0">
              <a:spcBef>
                <a:spcPts val="0"/>
              </a:spcBef>
              <a:buSzPct val="78571"/>
              <a:buNone/>
              <a:defRPr sz="1400"/>
            </a:lvl7pPr>
            <a:lvl8pPr lvl="7" indent="0">
              <a:spcBef>
                <a:spcPts val="0"/>
              </a:spcBef>
              <a:buSzPct val="78571"/>
              <a:buNone/>
              <a:defRPr sz="1400"/>
            </a:lvl8pPr>
            <a:lvl9pPr lvl="8" indent="0">
              <a:spcBef>
                <a:spcPts val="0"/>
              </a:spcBef>
              <a:buSzPct val="78571"/>
              <a:buNone/>
              <a:defRPr sz="14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28650" y="1369218"/>
            <a:ext cx="7886699" cy="326350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t" anchorCtr="0"/>
          <a:lstStyle>
            <a:lvl1pPr marL="177800" marR="0" lvl="0" indent="-38100" algn="l" rtl="0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20700" marR="0" lvl="1" indent="-635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63600" marR="0" lvl="2" indent="-762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206500" marR="0" lvl="3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549400" marR="0" lvl="4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892300" marR="0" lvl="5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235200" marR="0" lvl="6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578100" marR="0" lvl="7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921000" marR="0" lvl="8" indent="-88900" algn="l" rtl="0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dt" idx="10"/>
          </p:nvPr>
        </p:nvSpPr>
        <p:spPr>
          <a:xfrm>
            <a:off x="6286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SzPct val="122222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3028950" y="4767262"/>
            <a:ext cx="3086100" cy="273843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SzPct val="122222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buSzPct val="78571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6457950" y="4767262"/>
            <a:ext cx="2057399" cy="273843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‹nr.›</a:t>
            </a:fld>
            <a:endParaRPr lang="en" sz="9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2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jp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9.png"/><Relationship Id="rId4" Type="http://schemas.openxmlformats.org/officeDocument/2006/relationships/image" Target="../media/image1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13.png"/><Relationship Id="rId4" Type="http://schemas.openxmlformats.org/officeDocument/2006/relationships/image" Target="../media/image1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3.png"/><Relationship Id="rId4" Type="http://schemas.openxmlformats.org/officeDocument/2006/relationships/image" Target="../media/image1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3.png"/><Relationship Id="rId4" Type="http://schemas.openxmlformats.org/officeDocument/2006/relationships/image" Target="../media/image1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3.png"/><Relationship Id="rId4" Type="http://schemas.openxmlformats.org/officeDocument/2006/relationships/image" Target="../media/image1.jpg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jpg"/><Relationship Id="rId13" Type="http://schemas.openxmlformats.org/officeDocument/2006/relationships/image" Target="../media/image23.jpg"/><Relationship Id="rId3" Type="http://schemas.openxmlformats.org/officeDocument/2006/relationships/image" Target="../media/image12.jpg"/><Relationship Id="rId7" Type="http://schemas.openxmlformats.org/officeDocument/2006/relationships/image" Target="../media/image17.jpg"/><Relationship Id="rId12" Type="http://schemas.openxmlformats.org/officeDocument/2006/relationships/image" Target="../media/image22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11" Type="http://schemas.openxmlformats.org/officeDocument/2006/relationships/image" Target="../media/image21.jpg"/><Relationship Id="rId5" Type="http://schemas.openxmlformats.org/officeDocument/2006/relationships/image" Target="../media/image13.png"/><Relationship Id="rId15" Type="http://schemas.openxmlformats.org/officeDocument/2006/relationships/image" Target="../media/image25.png"/><Relationship Id="rId10" Type="http://schemas.openxmlformats.org/officeDocument/2006/relationships/image" Target="../media/image20.jpg"/><Relationship Id="rId4" Type="http://schemas.openxmlformats.org/officeDocument/2006/relationships/image" Target="../media/image1.jpg"/><Relationship Id="rId9" Type="http://schemas.openxmlformats.org/officeDocument/2006/relationships/image" Target="../media/image19.jpg"/><Relationship Id="rId14" Type="http://schemas.openxmlformats.org/officeDocument/2006/relationships/image" Target="../media/image2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2.jp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5" Type="http://schemas.openxmlformats.org/officeDocument/2006/relationships/image" Target="../media/image11.png"/><Relationship Id="rId4" Type="http://schemas.openxmlformats.org/officeDocument/2006/relationships/image" Target="../media/image1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Shape 129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Shape 1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0412" y="269800"/>
            <a:ext cx="3143174" cy="348554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Shape 131"/>
          <p:cNvSpPr txBox="1"/>
          <p:nvPr/>
        </p:nvSpPr>
        <p:spPr>
          <a:xfrm>
            <a:off x="254400" y="3755350"/>
            <a:ext cx="8635200" cy="7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>
                <a:solidFill>
                  <a:srgbClr val="B45F06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A way to escape the</a:t>
            </a:r>
            <a:r>
              <a:rPr lang="en" sz="4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 </a:t>
            </a:r>
            <a:r>
              <a:rPr lang="en" sz="4800" b="1">
                <a:solidFill>
                  <a:srgbClr val="783F0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Desert of Knowledge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Shape 192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Shape 193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-2596975" y="0"/>
            <a:ext cx="514349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6706100" y="0"/>
            <a:ext cx="51434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hape 184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-2571750" y="-1"/>
            <a:ext cx="5143499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Shape 186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6706100" y="0"/>
            <a:ext cx="5143499" cy="5143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21689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185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35802E-6 L 0.49063 -0.00031 " pathEditMode="relative" rAng="0" ptsTypes="AA">
                                      <p:cBhvr>
                                        <p:cTn id="8" dur="2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531" y="-31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225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250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249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1750" fill="hold"/>
                                        <p:tgtEl>
                                          <p:spTgt spid="186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Shape 205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Shape 20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4398" y="344512"/>
            <a:ext cx="4435200" cy="445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Shape 209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Shape 204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2369125" y="368875"/>
            <a:ext cx="4405750" cy="440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211"/>
          <p:cNvPicPr preferRelativeResize="0"/>
          <p:nvPr/>
        </p:nvPicPr>
        <p:blipFill>
          <a:blip r:embed="rId5">
            <a:alphaModFix amt="80000"/>
          </a:blip>
          <a:stretch>
            <a:fillRect/>
          </a:stretch>
        </p:blipFill>
        <p:spPr>
          <a:xfrm>
            <a:off x="9169225" y="-1"/>
            <a:ext cx="5143499" cy="51434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5750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222E-6 0 L -0.78403 0 " pathEditMode="relative" rAng="0" ptsTypes="AA">
                                      <p:cBhvr>
                                        <p:cTn id="6" dur="2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20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78403 0 " pathEditMode="relative" rAng="0" ptsTypes="AA">
                                      <p:cBhvr>
                                        <p:cTn id="10" dur="3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201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3000" fill="hold"/>
                                        <p:tgtEl>
                                          <p:spTgt spid="5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Shape 223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Shape 224"/>
          <p:cNvPicPr preferRelativeResize="0"/>
          <p:nvPr/>
        </p:nvPicPr>
        <p:blipFill>
          <a:blip r:embed="rId4">
            <a:alphaModFix amt="80000"/>
          </a:blip>
          <a:stretch>
            <a:fillRect/>
          </a:stretch>
        </p:blipFill>
        <p:spPr>
          <a:xfrm>
            <a:off x="2365700" y="365450"/>
            <a:ext cx="4412599" cy="441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Shape 229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Shape 234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Shape 235" descr="chart_up_re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7025" y="2094474"/>
            <a:ext cx="1744830" cy="1271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Shape 236" descr="chart_up_re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 flipH="1">
            <a:off x="4831934" y="3718012"/>
            <a:ext cx="1795015" cy="1177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Shape 2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92648" y="174525"/>
            <a:ext cx="1465100" cy="148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8" name="Shape 2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92649" y="1851650"/>
            <a:ext cx="1465099" cy="1596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Shape 23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792651" y="3637274"/>
            <a:ext cx="1465099" cy="133871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Shape 240" descr="chart_up_re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7025" y="324374"/>
            <a:ext cx="1744830" cy="1271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Shape 245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Shape 2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0412" y="269800"/>
            <a:ext cx="3143174" cy="348554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Shape 247"/>
          <p:cNvSpPr txBox="1"/>
          <p:nvPr/>
        </p:nvSpPr>
        <p:spPr>
          <a:xfrm>
            <a:off x="254400" y="3755350"/>
            <a:ext cx="8635200" cy="7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>
                <a:solidFill>
                  <a:srgbClr val="B45F06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A way to escape the</a:t>
            </a:r>
            <a:r>
              <a:rPr lang="en" sz="4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 </a:t>
            </a:r>
            <a:r>
              <a:rPr lang="en" sz="4800" b="1">
                <a:solidFill>
                  <a:srgbClr val="783F0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Desert of Knowledge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Shape 2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3175"/>
            <a:ext cx="91440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Shape 253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Shape 2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323" y="216337"/>
            <a:ext cx="1465100" cy="148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Shape 255" descr="chart_up_green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 flipH="1">
            <a:off x="2048743" y="324387"/>
            <a:ext cx="1744824" cy="1272006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Shape 256"/>
          <p:cNvSpPr txBox="1"/>
          <p:nvPr/>
        </p:nvSpPr>
        <p:spPr>
          <a:xfrm>
            <a:off x="5215325" y="567987"/>
            <a:ext cx="3039000" cy="7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B45F06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Oh-My-Law!</a:t>
            </a:r>
          </a:p>
        </p:txBody>
      </p:sp>
      <p:sp>
        <p:nvSpPr>
          <p:cNvPr id="257" name="Shape 257"/>
          <p:cNvSpPr txBox="1"/>
          <p:nvPr/>
        </p:nvSpPr>
        <p:spPr>
          <a:xfrm>
            <a:off x="200575" y="2229950"/>
            <a:ext cx="8648400" cy="276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7000">
                <a:solidFill>
                  <a:srgbClr val="38761D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Connecting</a:t>
            </a:r>
          </a:p>
          <a:p>
            <a:pPr lvl="0" algn="ctr">
              <a:spcBef>
                <a:spcPts val="0"/>
              </a:spcBef>
              <a:buNone/>
            </a:pPr>
            <a:r>
              <a:rPr lang="en" sz="6000">
                <a:latin typeface="Yanone Kaffeesatz"/>
                <a:ea typeface="Yanone Kaffeesatz"/>
                <a:cs typeface="Yanone Kaffeesatz"/>
                <a:sym typeface="Yanone Kaffeesatz"/>
              </a:rPr>
              <a:t>Law &lt;-&gt; Audit</a:t>
            </a:r>
          </a:p>
          <a:p>
            <a:pPr lvl="0">
              <a:spcBef>
                <a:spcPts val="0"/>
              </a:spcBef>
              <a:buNone/>
            </a:pPr>
            <a:endParaRPr sz="950">
              <a:solidFill>
                <a:srgbClr val="333333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  <a:p>
            <a:pPr lvl="0">
              <a:spcBef>
                <a:spcPts val="0"/>
              </a:spcBef>
              <a:buNone/>
            </a:pPr>
            <a:endParaRPr sz="950">
              <a:solidFill>
                <a:srgbClr val="333333"/>
              </a:solidFill>
              <a:highlight>
                <a:srgbClr val="FFFFFF"/>
              </a:highlight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2" name="Shape 2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3175"/>
            <a:ext cx="91440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Shape 263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Shape 2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323" y="216337"/>
            <a:ext cx="1465100" cy="148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Shape 265" descr="chart_up_green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 flipH="1">
            <a:off x="2048743" y="324387"/>
            <a:ext cx="1744824" cy="1272006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Shape 266"/>
          <p:cNvSpPr txBox="1"/>
          <p:nvPr/>
        </p:nvSpPr>
        <p:spPr>
          <a:xfrm>
            <a:off x="256650" y="2542000"/>
            <a:ext cx="8648400" cy="2061900"/>
          </a:xfrm>
          <a:prstGeom prst="rect">
            <a:avLst/>
          </a:prstGeom>
          <a:solidFill>
            <a:srgbClr val="FFFFFF">
              <a:alpha val="71000"/>
            </a:srgbClr>
          </a:solidFill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2200">
                <a:latin typeface="Corsiva"/>
                <a:ea typeface="Corsiva"/>
                <a:cs typeface="Corsiva"/>
                <a:sym typeface="Corsiva"/>
              </a:rPr>
              <a:t>Artículo 7. Información de relevancia jurídica.</a:t>
            </a:r>
          </a:p>
          <a:p>
            <a:pPr lvl="0">
              <a:spcBef>
                <a:spcPts val="0"/>
              </a:spcBef>
              <a:buNone/>
            </a:pPr>
            <a:r>
              <a:rPr lang="en" sz="2200">
                <a:latin typeface="Corsiva"/>
                <a:ea typeface="Corsiva"/>
                <a:cs typeface="Corsiva"/>
                <a:sym typeface="Corsiva"/>
              </a:rPr>
              <a:t>Las Administraciones Públicas, </a:t>
            </a:r>
            <a:r>
              <a:rPr lang="en" sz="2500" b="1">
                <a:solidFill>
                  <a:srgbClr val="990000"/>
                </a:solidFill>
                <a:latin typeface="Corsiva"/>
                <a:ea typeface="Corsiva"/>
                <a:cs typeface="Corsiva"/>
                <a:sym typeface="Corsiva"/>
              </a:rPr>
              <a:t>en el ámbito de sus competencias</a:t>
            </a:r>
            <a:r>
              <a:rPr lang="en" sz="2200">
                <a:latin typeface="Corsiva"/>
                <a:ea typeface="Corsiva"/>
                <a:cs typeface="Corsiva"/>
                <a:sym typeface="Corsiva"/>
              </a:rPr>
              <a:t>, publicarán:</a:t>
            </a:r>
          </a:p>
          <a:p>
            <a:pPr lvl="0" rtl="0">
              <a:spcBef>
                <a:spcPts val="0"/>
              </a:spcBef>
              <a:buNone/>
            </a:pPr>
            <a:endParaRPr sz="2200">
              <a:latin typeface="Corsiva"/>
              <a:ea typeface="Corsiva"/>
              <a:cs typeface="Corsiva"/>
              <a:sym typeface="Corsiva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2200">
                <a:latin typeface="Corsiva"/>
                <a:ea typeface="Corsiva"/>
                <a:cs typeface="Corsiva"/>
                <a:sym typeface="Corsiva"/>
              </a:rPr>
              <a:t>e) Los documentos que, </a:t>
            </a:r>
            <a:r>
              <a:rPr lang="en" sz="2500" b="1">
                <a:solidFill>
                  <a:srgbClr val="990000"/>
                </a:solidFill>
                <a:latin typeface="Corsiva"/>
                <a:ea typeface="Corsiva"/>
                <a:cs typeface="Corsiva"/>
                <a:sym typeface="Corsiva"/>
              </a:rPr>
              <a:t>conforme a la legislación sectorial vigente</a:t>
            </a:r>
            <a:r>
              <a:rPr lang="en" sz="2200">
                <a:latin typeface="Corsiva"/>
                <a:ea typeface="Corsiva"/>
                <a:cs typeface="Corsiva"/>
                <a:sym typeface="Corsiva"/>
              </a:rPr>
              <a:t>, deban ser sometidos a un </a:t>
            </a:r>
            <a:r>
              <a:rPr lang="en" sz="2500" b="1">
                <a:solidFill>
                  <a:srgbClr val="990000"/>
                </a:solidFill>
                <a:latin typeface="Corsiva"/>
                <a:ea typeface="Corsiva"/>
                <a:cs typeface="Corsiva"/>
                <a:sym typeface="Corsiva"/>
              </a:rPr>
              <a:t>período de información pública durante su tramitación</a:t>
            </a:r>
            <a:r>
              <a:rPr lang="en" sz="2200">
                <a:latin typeface="Corsiva"/>
                <a:ea typeface="Corsiva"/>
                <a:cs typeface="Corsiva"/>
                <a:sym typeface="Corsiva"/>
              </a:rPr>
              <a:t>.</a:t>
            </a:r>
          </a:p>
        </p:txBody>
      </p:sp>
      <p:sp>
        <p:nvSpPr>
          <p:cNvPr id="267" name="Shape 267"/>
          <p:cNvSpPr txBox="1"/>
          <p:nvPr/>
        </p:nvSpPr>
        <p:spPr>
          <a:xfrm>
            <a:off x="5215325" y="567987"/>
            <a:ext cx="3039000" cy="7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B45F06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Oh-My-Law!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Shape 136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/>
          <p:nvPr/>
        </p:nvSpPr>
        <p:spPr>
          <a:xfrm>
            <a:off x="3581850" y="1674775"/>
            <a:ext cx="1980300" cy="1980300"/>
          </a:xfrm>
          <a:prstGeom prst="ellipse">
            <a:avLst/>
          </a:prstGeom>
          <a:solidFill>
            <a:srgbClr val="D2EE04">
              <a:alpha val="17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5868050" y="3038500"/>
            <a:ext cx="1980300" cy="1980300"/>
          </a:xfrm>
          <a:prstGeom prst="ellipse">
            <a:avLst/>
          </a:prstGeom>
          <a:solidFill>
            <a:srgbClr val="D2EE04">
              <a:alpha val="17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1237975" y="241675"/>
            <a:ext cx="1980300" cy="1980300"/>
          </a:xfrm>
          <a:prstGeom prst="ellipse">
            <a:avLst/>
          </a:prstGeom>
          <a:solidFill>
            <a:srgbClr val="D2EE04">
              <a:alpha val="17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Shape 2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83175"/>
            <a:ext cx="91440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Shape 273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Shape 2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6323" y="216337"/>
            <a:ext cx="1465100" cy="148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Shape 275" descr="chart_up_green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0800000" flipH="1">
            <a:off x="2048743" y="324387"/>
            <a:ext cx="1744824" cy="1272006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Shape 276"/>
          <p:cNvSpPr txBox="1"/>
          <p:nvPr/>
        </p:nvSpPr>
        <p:spPr>
          <a:xfrm>
            <a:off x="5215325" y="567987"/>
            <a:ext cx="3039000" cy="7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B45F06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Oh-My-Law!</a:t>
            </a:r>
          </a:p>
        </p:txBody>
      </p:sp>
      <p:pic>
        <p:nvPicPr>
          <p:cNvPr id="277" name="Shape 27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2637" y="2273499"/>
            <a:ext cx="5659076" cy="269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Shape 27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39974" y="2273499"/>
            <a:ext cx="2757704" cy="269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3" name="Shape 2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55125"/>
            <a:ext cx="91440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Shape 284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Shape 285" descr="chart_up_gree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 flipH="1">
            <a:off x="2048743" y="324387"/>
            <a:ext cx="1744824" cy="1272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Shape 28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6125" y="162112"/>
            <a:ext cx="1465099" cy="1596583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Shape 287"/>
          <p:cNvSpPr txBox="1"/>
          <p:nvPr/>
        </p:nvSpPr>
        <p:spPr>
          <a:xfrm>
            <a:off x="5215325" y="567987"/>
            <a:ext cx="3039000" cy="7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B45F06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Audit </a:t>
            </a:r>
            <a:r>
              <a:rPr lang="en" sz="7000" b="1">
                <a:solidFill>
                  <a:srgbClr val="FF0000"/>
                </a:solidFill>
                <a:latin typeface="Corsiva"/>
                <a:ea typeface="Corsiva"/>
                <a:cs typeface="Corsiva"/>
                <a:sym typeface="Corsiva"/>
              </a:rPr>
              <a:t>&lt;3</a:t>
            </a:r>
          </a:p>
        </p:txBody>
      </p:sp>
      <p:sp>
        <p:nvSpPr>
          <p:cNvPr id="288" name="Shape 288"/>
          <p:cNvSpPr txBox="1"/>
          <p:nvPr/>
        </p:nvSpPr>
        <p:spPr>
          <a:xfrm>
            <a:off x="200575" y="2229950"/>
            <a:ext cx="8648400" cy="276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7000">
                <a:solidFill>
                  <a:srgbClr val="38761D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Tooling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using crowdsourced provided knowledge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Shape 2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3825"/>
            <a:ext cx="91440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Shape 294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Shape 295" descr="chart_up_gree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8743" y="324387"/>
            <a:ext cx="1744824" cy="1272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Shape 29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6326" y="291037"/>
            <a:ext cx="1465099" cy="1338714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Shape 297"/>
          <p:cNvSpPr txBox="1"/>
          <p:nvPr/>
        </p:nvSpPr>
        <p:spPr>
          <a:xfrm>
            <a:off x="4460825" y="568000"/>
            <a:ext cx="4388100" cy="7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B45F06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Bring some water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x="200575" y="2229950"/>
            <a:ext cx="8648400" cy="276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7000">
                <a:solidFill>
                  <a:srgbClr val="38761D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Engaging</a:t>
            </a:r>
          </a:p>
          <a:p>
            <a:pPr lvl="0" algn="ctr" rtl="0">
              <a:spcBef>
                <a:spcPts val="0"/>
              </a:spcBef>
              <a:buNone/>
            </a:pPr>
            <a:r>
              <a:rPr lang="en" sz="6000">
                <a:latin typeface="Yanone Kaffeesatz"/>
                <a:ea typeface="Yanone Kaffeesatz"/>
                <a:cs typeface="Yanone Kaffeesatz"/>
                <a:sym typeface="Yanone Kaffeesatz"/>
              </a:rPr>
              <a:t>Citizens to enable Citizens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Shape 3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3825"/>
            <a:ext cx="91440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Shape 304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Shape 305" descr="chart_up_gree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8743" y="324387"/>
            <a:ext cx="1744824" cy="1272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Shape 30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6326" y="291037"/>
            <a:ext cx="1465099" cy="1338714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Shape 307"/>
          <p:cNvSpPr txBox="1"/>
          <p:nvPr/>
        </p:nvSpPr>
        <p:spPr>
          <a:xfrm>
            <a:off x="4460825" y="568000"/>
            <a:ext cx="4388100" cy="7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B45F06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Bring some </a:t>
            </a:r>
            <a:r>
              <a:rPr lang="en" sz="6000">
                <a:solidFill>
                  <a:srgbClr val="1C4587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water</a:t>
            </a:r>
          </a:p>
        </p:txBody>
      </p:sp>
      <p:sp>
        <p:nvSpPr>
          <p:cNvPr id="308" name="Shape 308"/>
          <p:cNvSpPr txBox="1"/>
          <p:nvPr/>
        </p:nvSpPr>
        <p:spPr>
          <a:xfrm>
            <a:off x="200575" y="2229950"/>
            <a:ext cx="8648400" cy="276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1C4587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Hey guys, but what do you mean 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Shape 313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Shape 314"/>
          <p:cNvSpPr txBox="1"/>
          <p:nvPr/>
        </p:nvSpPr>
        <p:spPr>
          <a:xfrm>
            <a:off x="200575" y="179175"/>
            <a:ext cx="4782000" cy="4811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just" rtl="0">
              <a:spcBef>
                <a:spcPts val="0"/>
              </a:spcBef>
              <a:buNone/>
            </a:pPr>
            <a:r>
              <a:rPr lang="en" sz="4400" b="1">
                <a:solidFill>
                  <a:srgbClr val="38761D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Citizenship</a:t>
            </a:r>
            <a:r>
              <a:rPr lang="en" sz="4200">
                <a:solidFill>
                  <a:srgbClr val="434343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 is a tough occupation which obliges the citizen to make his own </a:t>
            </a:r>
            <a:r>
              <a:rPr lang="en" sz="4400" b="1">
                <a:solidFill>
                  <a:srgbClr val="38761D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informed</a:t>
            </a:r>
            <a:r>
              <a:rPr lang="en" sz="4400">
                <a:solidFill>
                  <a:srgbClr val="38761D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 </a:t>
            </a:r>
            <a:r>
              <a:rPr lang="en" sz="4400" b="1">
                <a:solidFill>
                  <a:srgbClr val="38761D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opinion</a:t>
            </a:r>
            <a:r>
              <a:rPr lang="en" sz="4200">
                <a:solidFill>
                  <a:srgbClr val="434343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 and </a:t>
            </a:r>
            <a:r>
              <a:rPr lang="en" sz="4400" b="1">
                <a:solidFill>
                  <a:srgbClr val="38761D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stand by it</a:t>
            </a:r>
            <a:r>
              <a:rPr lang="en" sz="4200">
                <a:solidFill>
                  <a:srgbClr val="434343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.</a:t>
            </a:r>
          </a:p>
          <a:p>
            <a:pPr lvl="0" algn="r" rtl="0">
              <a:spcBef>
                <a:spcPts val="0"/>
              </a:spcBef>
              <a:buNone/>
            </a:pPr>
            <a:r>
              <a:rPr lang="en" sz="4200">
                <a:latin typeface="Yanone Kaffeesatz"/>
                <a:ea typeface="Yanone Kaffeesatz"/>
                <a:cs typeface="Yanone Kaffeesatz"/>
                <a:sym typeface="Yanone Kaffeesatz"/>
              </a:rPr>
              <a:t>Martha Gellhorn</a:t>
            </a:r>
          </a:p>
        </p:txBody>
      </p:sp>
      <p:pic>
        <p:nvPicPr>
          <p:cNvPr id="315" name="Shape 3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4261" y="2375"/>
            <a:ext cx="396972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0" name="Shape 320"/>
          <p:cNvCxnSpPr/>
          <p:nvPr/>
        </p:nvCxnSpPr>
        <p:spPr>
          <a:xfrm>
            <a:off x="5115050" y="3037850"/>
            <a:ext cx="914400" cy="524100"/>
          </a:xfrm>
          <a:prstGeom prst="straightConnector1">
            <a:avLst/>
          </a:prstGeom>
          <a:noFill/>
          <a:ln w="76200" cap="flat" cmpd="sng">
            <a:solidFill>
              <a:srgbClr val="783F04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321" name="Shape 321"/>
          <p:cNvCxnSpPr/>
          <p:nvPr/>
        </p:nvCxnSpPr>
        <p:spPr>
          <a:xfrm>
            <a:off x="2226975" y="1300000"/>
            <a:ext cx="1491000" cy="874500"/>
          </a:xfrm>
          <a:prstGeom prst="straightConnector1">
            <a:avLst/>
          </a:prstGeom>
          <a:noFill/>
          <a:ln w="76200" cap="flat" cmpd="sng">
            <a:solidFill>
              <a:srgbClr val="783F04"/>
            </a:solidFill>
            <a:prstDash val="solid"/>
            <a:round/>
            <a:headEnd type="none" w="lg" len="lg"/>
            <a:tailEnd type="stealth" w="lg" len="lg"/>
          </a:ln>
        </p:spPr>
      </p:cxnSp>
      <p:pic>
        <p:nvPicPr>
          <p:cNvPr id="322" name="Shape 322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Shape 3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1800" y="1581550"/>
            <a:ext cx="1980400" cy="19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Shape 3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7919" y="241619"/>
            <a:ext cx="1980400" cy="19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Shape 3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86650" y="3066500"/>
            <a:ext cx="1980399" cy="198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Shape 3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3825"/>
            <a:ext cx="91440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Shape 331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Shape 332" descr="chart_up_gree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8743" y="324387"/>
            <a:ext cx="1744824" cy="1272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Shape 3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6326" y="291037"/>
            <a:ext cx="1465099" cy="1338714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Shape 334"/>
          <p:cNvSpPr txBox="1"/>
          <p:nvPr/>
        </p:nvSpPr>
        <p:spPr>
          <a:xfrm>
            <a:off x="4460825" y="568000"/>
            <a:ext cx="4388100" cy="7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B45F06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Bring some </a:t>
            </a:r>
            <a:r>
              <a:rPr lang="en" sz="6000">
                <a:solidFill>
                  <a:srgbClr val="1C4587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water</a:t>
            </a:r>
          </a:p>
        </p:txBody>
      </p:sp>
      <p:sp>
        <p:nvSpPr>
          <p:cNvPr id="335" name="Shape 335"/>
          <p:cNvSpPr txBox="1"/>
          <p:nvPr/>
        </p:nvSpPr>
        <p:spPr>
          <a:xfrm>
            <a:off x="200575" y="2229950"/>
            <a:ext cx="8648400" cy="276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1C4587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Sure guys… that’s even possible 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0" name="Shape 3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3825"/>
            <a:ext cx="91440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Shape 341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Shape 342" descr="chart_up_green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48743" y="324387"/>
            <a:ext cx="1744824" cy="1272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Shape 3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6326" y="291037"/>
            <a:ext cx="1465099" cy="1338714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Shape 344"/>
          <p:cNvSpPr txBox="1"/>
          <p:nvPr/>
        </p:nvSpPr>
        <p:spPr>
          <a:xfrm>
            <a:off x="4460825" y="568000"/>
            <a:ext cx="4388100" cy="7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B45F06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Bring some </a:t>
            </a:r>
            <a:r>
              <a:rPr lang="en" sz="6000">
                <a:solidFill>
                  <a:srgbClr val="1C4587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water</a:t>
            </a:r>
          </a:p>
        </p:txBody>
      </p:sp>
      <p:pic>
        <p:nvPicPr>
          <p:cNvPr id="345" name="Shape 3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014166">
            <a:off x="5626650" y="2464117"/>
            <a:ext cx="2352680" cy="148718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Shape 34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988089">
            <a:off x="5646961" y="3887382"/>
            <a:ext cx="1415737" cy="999046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Shape 347"/>
          <p:cNvSpPr txBox="1"/>
          <p:nvPr/>
        </p:nvSpPr>
        <p:spPr>
          <a:xfrm>
            <a:off x="200575" y="2229950"/>
            <a:ext cx="8648400" cy="276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endParaRPr sz="6000">
              <a:solidFill>
                <a:srgbClr val="333333"/>
              </a:solidFill>
              <a:highlight>
                <a:srgbClr val="FFFFFF"/>
              </a:highlight>
              <a:latin typeface="Yanone Kaffeesatz"/>
              <a:ea typeface="Yanone Kaffeesatz"/>
              <a:cs typeface="Yanone Kaffeesatz"/>
              <a:sym typeface="Yanone Kaffeesatz"/>
            </a:endParaRPr>
          </a:p>
        </p:txBody>
      </p:sp>
      <p:sp>
        <p:nvSpPr>
          <p:cNvPr id="348" name="Shape 348"/>
          <p:cNvSpPr/>
          <p:nvPr/>
        </p:nvSpPr>
        <p:spPr>
          <a:xfrm>
            <a:off x="5461275" y="2154200"/>
            <a:ext cx="3483900" cy="2912400"/>
          </a:xfrm>
          <a:prstGeom prst="rect">
            <a:avLst/>
          </a:prstGeom>
          <a:solidFill>
            <a:srgbClr val="445544">
              <a:alpha val="56379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349" name="Shape 34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3439467">
            <a:off x="502300" y="2429352"/>
            <a:ext cx="911300" cy="12150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0" name="Shape 350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1014770">
            <a:off x="273823" y="3388108"/>
            <a:ext cx="1126659" cy="1502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351" name="Shape 35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1050592" y="2229948"/>
            <a:ext cx="1391034" cy="185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52" name="Shape 352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 rot="-293346">
            <a:off x="1258208" y="3264575"/>
            <a:ext cx="1311931" cy="1749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Shape 353"/>
          <p:cNvPicPr preferRelativeResize="0"/>
          <p:nvPr/>
        </p:nvPicPr>
        <p:blipFill>
          <a:blip r:embed="rId13">
            <a:alphaModFix amt="60000"/>
          </a:blip>
          <a:stretch>
            <a:fillRect/>
          </a:stretch>
        </p:blipFill>
        <p:spPr>
          <a:xfrm>
            <a:off x="149696" y="2154224"/>
            <a:ext cx="3528948" cy="2912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Shape 354"/>
          <p:cNvPicPr preferRelativeResize="0"/>
          <p:nvPr/>
        </p:nvPicPr>
        <p:blipFill>
          <a:blip r:embed="rId14">
            <a:alphaModFix amt="60000"/>
          </a:blip>
          <a:stretch>
            <a:fillRect/>
          </a:stretch>
        </p:blipFill>
        <p:spPr>
          <a:xfrm>
            <a:off x="6611925" y="2146450"/>
            <a:ext cx="2352674" cy="292790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5" name="Shape 355"/>
          <p:cNvPicPr preferRelativeResize="0"/>
          <p:nvPr/>
        </p:nvPicPr>
        <p:blipFill>
          <a:blip r:embed="rId15">
            <a:alphaModFix amt="90000"/>
          </a:blip>
          <a:stretch>
            <a:fillRect/>
          </a:stretch>
        </p:blipFill>
        <p:spPr>
          <a:xfrm>
            <a:off x="6611912" y="2154212"/>
            <a:ext cx="2352675" cy="58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0" name="Shape 3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3825"/>
            <a:ext cx="9144000" cy="2171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Shape 361"/>
          <p:cNvPicPr preferRelativeResize="0"/>
          <p:nvPr/>
        </p:nvPicPr>
        <p:blipFill>
          <a:blip r:embed="rId4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Shape 3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3876" y="342674"/>
            <a:ext cx="1465099" cy="1338714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Shape 363"/>
          <p:cNvSpPr txBox="1"/>
          <p:nvPr/>
        </p:nvSpPr>
        <p:spPr>
          <a:xfrm>
            <a:off x="200575" y="2229950"/>
            <a:ext cx="8648400" cy="2760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>
                <a:solidFill>
                  <a:srgbClr val="1C4587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Ok ok...sounds good, but I don’t see the big picture here?</a:t>
            </a:r>
          </a:p>
        </p:txBody>
      </p:sp>
      <p:pic>
        <p:nvPicPr>
          <p:cNvPr id="364" name="Shape 36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46273" y="213725"/>
            <a:ext cx="1465100" cy="1488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Shape 36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65075" y="159475"/>
            <a:ext cx="1465099" cy="1596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Shape 36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6579" y="15687"/>
            <a:ext cx="1699076" cy="188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1" name="Shape 371"/>
          <p:cNvCxnSpPr/>
          <p:nvPr/>
        </p:nvCxnSpPr>
        <p:spPr>
          <a:xfrm>
            <a:off x="5115050" y="3037850"/>
            <a:ext cx="914400" cy="524100"/>
          </a:xfrm>
          <a:prstGeom prst="straightConnector1">
            <a:avLst/>
          </a:prstGeom>
          <a:noFill/>
          <a:ln w="76200" cap="flat" cmpd="sng">
            <a:solidFill>
              <a:srgbClr val="783F04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372" name="Shape 372"/>
          <p:cNvCxnSpPr/>
          <p:nvPr/>
        </p:nvCxnSpPr>
        <p:spPr>
          <a:xfrm>
            <a:off x="2226975" y="1300000"/>
            <a:ext cx="1491000" cy="874500"/>
          </a:xfrm>
          <a:prstGeom prst="straightConnector1">
            <a:avLst/>
          </a:prstGeom>
          <a:noFill/>
          <a:ln w="76200" cap="flat" cmpd="sng">
            <a:solidFill>
              <a:srgbClr val="783F04"/>
            </a:solidFill>
            <a:prstDash val="solid"/>
            <a:round/>
            <a:headEnd type="none" w="lg" len="lg"/>
            <a:tailEnd type="stealth" w="lg" len="lg"/>
          </a:ln>
        </p:spPr>
      </p:cxnSp>
      <p:pic>
        <p:nvPicPr>
          <p:cNvPr id="373" name="Shape 373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4" name="Shape 3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1800" y="1581550"/>
            <a:ext cx="1980400" cy="19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Shape 3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7919" y="241619"/>
            <a:ext cx="1980400" cy="19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6" name="Shape 3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86650" y="3066500"/>
            <a:ext cx="1980399" cy="198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hape 144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204" y="730104"/>
            <a:ext cx="3683300" cy="36833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 txBox="1"/>
          <p:nvPr/>
        </p:nvSpPr>
        <p:spPr>
          <a:xfrm>
            <a:off x="4957150" y="1877550"/>
            <a:ext cx="3848400" cy="138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700">
                <a:solidFill>
                  <a:srgbClr val="783F0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LAWS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1" name="Shape 381"/>
          <p:cNvPicPr preferRelativeResize="0"/>
          <p:nvPr/>
        </p:nvPicPr>
        <p:blipFill>
          <a:blip r:embed="rId3">
            <a:alphaModFix amt="7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2" name="Shape 3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4600" y="2575250"/>
            <a:ext cx="1980399" cy="198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Shape 38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22800" y="2651450"/>
            <a:ext cx="1980400" cy="19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4" name="Shape 38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76394" y="216294"/>
            <a:ext cx="1980400" cy="19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Shape 385" descr="A26-CurvedArrow-Orang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5931299" flipH="1">
            <a:off x="1687573" y="600951"/>
            <a:ext cx="1930550" cy="22348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Shape 386" descr="A26-CurvedArrow-Orang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8156866" flipH="1">
            <a:off x="3695418" y="3410250"/>
            <a:ext cx="1753139" cy="2029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87" name="Shape 387" descr="A26-CurvedArrow-Orang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641703" flipH="1">
            <a:off x="5291420" y="581822"/>
            <a:ext cx="1851359" cy="2143179"/>
          </a:xfrm>
          <a:prstGeom prst="rect">
            <a:avLst/>
          </a:prstGeom>
          <a:noFill/>
          <a:ln>
            <a:noFill/>
          </a:ln>
        </p:spPr>
      </p:pic>
      <p:pic>
        <p:nvPicPr>
          <p:cNvPr id="388" name="Shape 388" descr="A26-CurvedArrow-Orang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10004040" flipH="1">
            <a:off x="4596478" y="2281489"/>
            <a:ext cx="836576" cy="968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9" name="Shape 389" descr="A26-CurvedArrow-Orang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640225" flipH="1">
            <a:off x="3657977" y="2129089"/>
            <a:ext cx="836576" cy="96844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0" name="Shape 390" descr="A26-CurvedArrow-Orange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2410248" flipH="1">
            <a:off x="3907539" y="2804556"/>
            <a:ext cx="1136327" cy="13154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5" name="Shape 395"/>
          <p:cNvPicPr preferRelativeResize="0"/>
          <p:nvPr/>
        </p:nvPicPr>
        <p:blipFill>
          <a:blip r:embed="rId3">
            <a:alphaModFix amt="71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Shape 3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1425" y="1151112"/>
            <a:ext cx="2841274" cy="284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Shape 3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79627" y="1151102"/>
            <a:ext cx="2841275" cy="284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Shape 398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>
            <a:off x="2369124" y="368874"/>
            <a:ext cx="4405750" cy="440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3" name="Shape 403"/>
          <p:cNvPicPr preferRelativeResize="0"/>
          <p:nvPr/>
        </p:nvPicPr>
        <p:blipFill>
          <a:blip r:embed="rId3">
            <a:alphaModFix amt="7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Shape 4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0412" y="269800"/>
            <a:ext cx="3143174" cy="3485549"/>
          </a:xfrm>
          <a:prstGeom prst="rect">
            <a:avLst/>
          </a:prstGeom>
          <a:noFill/>
          <a:ln>
            <a:noFill/>
          </a:ln>
        </p:spPr>
      </p:pic>
      <p:sp>
        <p:nvSpPr>
          <p:cNvPr id="405" name="Shape 405"/>
          <p:cNvSpPr txBox="1"/>
          <p:nvPr/>
        </p:nvSpPr>
        <p:spPr>
          <a:xfrm>
            <a:off x="254400" y="3755350"/>
            <a:ext cx="8635200" cy="78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>
                <a:solidFill>
                  <a:srgbClr val="B45F06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A way to escape the</a:t>
            </a:r>
            <a:r>
              <a:rPr lang="en" sz="4800">
                <a:solidFill>
                  <a:schemeClr val="dk1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 </a:t>
            </a:r>
            <a:r>
              <a:rPr lang="en" sz="4800" b="1">
                <a:solidFill>
                  <a:srgbClr val="783F0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Desert of Knowledge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Shape 151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Shape 1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7919" y="241619"/>
            <a:ext cx="1980400" cy="198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Shape 153"/>
          <p:cNvSpPr/>
          <p:nvPr/>
        </p:nvSpPr>
        <p:spPr>
          <a:xfrm>
            <a:off x="3581850" y="1674775"/>
            <a:ext cx="1980300" cy="1980300"/>
          </a:xfrm>
          <a:prstGeom prst="ellipse">
            <a:avLst/>
          </a:prstGeom>
          <a:solidFill>
            <a:srgbClr val="D2EE04">
              <a:alpha val="17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5868050" y="3038500"/>
            <a:ext cx="1980300" cy="1980300"/>
          </a:xfrm>
          <a:prstGeom prst="ellipse">
            <a:avLst/>
          </a:prstGeom>
          <a:solidFill>
            <a:srgbClr val="D2EE04">
              <a:alpha val="17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Shape 159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 txBox="1"/>
          <p:nvPr/>
        </p:nvSpPr>
        <p:spPr>
          <a:xfrm>
            <a:off x="4957150" y="1877550"/>
            <a:ext cx="3848400" cy="138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700">
                <a:solidFill>
                  <a:srgbClr val="783F0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DATA OASIS</a:t>
            </a:r>
          </a:p>
        </p:txBody>
      </p:sp>
      <p:pic>
        <p:nvPicPr>
          <p:cNvPr id="161" name="Shape 1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112" y="756312"/>
            <a:ext cx="3630875" cy="363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6" name="Shape 166"/>
          <p:cNvCxnSpPr/>
          <p:nvPr/>
        </p:nvCxnSpPr>
        <p:spPr>
          <a:xfrm>
            <a:off x="2803500" y="1650450"/>
            <a:ext cx="914400" cy="524100"/>
          </a:xfrm>
          <a:prstGeom prst="straightConnector1">
            <a:avLst/>
          </a:prstGeom>
          <a:noFill/>
          <a:ln w="76200" cap="flat" cmpd="sng">
            <a:solidFill>
              <a:srgbClr val="783F04"/>
            </a:solidFill>
            <a:prstDash val="solid"/>
            <a:round/>
            <a:headEnd type="none" w="lg" len="lg"/>
            <a:tailEnd type="stealth" w="lg" len="lg"/>
          </a:ln>
        </p:spPr>
      </p:cxnSp>
      <p:pic>
        <p:nvPicPr>
          <p:cNvPr id="167" name="Shape 167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Shape 1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1800" y="1581550"/>
            <a:ext cx="1980400" cy="19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Shape 1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7919" y="241619"/>
            <a:ext cx="1980400" cy="198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5868050" y="3038500"/>
            <a:ext cx="1980300" cy="1980300"/>
          </a:xfrm>
          <a:prstGeom prst="ellipse">
            <a:avLst/>
          </a:prstGeom>
          <a:solidFill>
            <a:srgbClr val="D2EE04">
              <a:alpha val="1754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Shape 175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Shape 176"/>
          <p:cNvSpPr txBox="1"/>
          <p:nvPr/>
        </p:nvSpPr>
        <p:spPr>
          <a:xfrm>
            <a:off x="4957150" y="1877550"/>
            <a:ext cx="3848400" cy="1388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700">
                <a:solidFill>
                  <a:srgbClr val="783F04"/>
                </a:solidFill>
                <a:latin typeface="Yanone Kaffeesatz"/>
                <a:ea typeface="Yanone Kaffeesatz"/>
                <a:cs typeface="Yanone Kaffeesatz"/>
                <a:sym typeface="Yanone Kaffeesatz"/>
              </a:rPr>
              <a:t>CITIZEN ENRICHMENT</a:t>
            </a:r>
          </a:p>
        </p:txBody>
      </p:sp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775" y="756312"/>
            <a:ext cx="3630875" cy="363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E5CD"/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2" name="Shape 182"/>
          <p:cNvCxnSpPr/>
          <p:nvPr/>
        </p:nvCxnSpPr>
        <p:spPr>
          <a:xfrm>
            <a:off x="5115050" y="3037850"/>
            <a:ext cx="914400" cy="524100"/>
          </a:xfrm>
          <a:prstGeom prst="straightConnector1">
            <a:avLst/>
          </a:prstGeom>
          <a:noFill/>
          <a:ln w="76200" cap="flat" cmpd="sng">
            <a:solidFill>
              <a:srgbClr val="783F04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183" name="Shape 183"/>
          <p:cNvCxnSpPr/>
          <p:nvPr/>
        </p:nvCxnSpPr>
        <p:spPr>
          <a:xfrm>
            <a:off x="2226975" y="1300000"/>
            <a:ext cx="1491000" cy="874500"/>
          </a:xfrm>
          <a:prstGeom prst="straightConnector1">
            <a:avLst/>
          </a:prstGeom>
          <a:noFill/>
          <a:ln w="76200" cap="flat" cmpd="sng">
            <a:solidFill>
              <a:srgbClr val="783F04"/>
            </a:solidFill>
            <a:prstDash val="solid"/>
            <a:round/>
            <a:headEnd type="none" w="lg" len="lg"/>
            <a:tailEnd type="stealth" w="lg" len="lg"/>
          </a:ln>
        </p:spPr>
      </p:cxnSp>
      <p:pic>
        <p:nvPicPr>
          <p:cNvPr id="184" name="Shape 184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1800" y="1581550"/>
            <a:ext cx="1980400" cy="19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Shape 1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7919" y="241619"/>
            <a:ext cx="1980400" cy="19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86650" y="3066500"/>
            <a:ext cx="1980399" cy="1980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hape 184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4" name="Shape 174"/>
          <p:cNvCxnSpPr/>
          <p:nvPr/>
        </p:nvCxnSpPr>
        <p:spPr>
          <a:xfrm>
            <a:off x="5115050" y="3037850"/>
            <a:ext cx="914400" cy="524100"/>
          </a:xfrm>
          <a:prstGeom prst="straightConnector1">
            <a:avLst/>
          </a:prstGeom>
          <a:noFill/>
          <a:ln w="76200" cap="flat" cmpd="sng">
            <a:solidFill>
              <a:srgbClr val="783F04"/>
            </a:solidFill>
            <a:prstDash val="solid"/>
            <a:round/>
            <a:headEnd type="none" w="lg" len="lg"/>
            <a:tailEnd type="stealth" w="lg" len="lg"/>
          </a:ln>
        </p:spPr>
      </p:cxnSp>
      <p:cxnSp>
        <p:nvCxnSpPr>
          <p:cNvPr id="175" name="Shape 175"/>
          <p:cNvCxnSpPr/>
          <p:nvPr/>
        </p:nvCxnSpPr>
        <p:spPr>
          <a:xfrm>
            <a:off x="2226975" y="1300000"/>
            <a:ext cx="1491000" cy="874500"/>
          </a:xfrm>
          <a:prstGeom prst="straightConnector1">
            <a:avLst/>
          </a:prstGeom>
          <a:noFill/>
          <a:ln w="76200" cap="flat" cmpd="sng">
            <a:solidFill>
              <a:srgbClr val="783F04"/>
            </a:solidFill>
            <a:prstDash val="solid"/>
            <a:round/>
            <a:headEnd type="none" w="lg" len="lg"/>
            <a:tailEnd type="stealth" w="lg" len="lg"/>
          </a:ln>
        </p:spPr>
      </p:cxnSp>
      <p:pic>
        <p:nvPicPr>
          <p:cNvPr id="177" name="Shape 1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81800" y="1581550"/>
            <a:ext cx="1980400" cy="19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7919" y="241619"/>
            <a:ext cx="1980400" cy="198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86650" y="3066500"/>
            <a:ext cx="1980399" cy="19803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9449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82 0.00247 L -0.11736 -0.11235 " pathEditMode="relative" ptsTypes="AA">
                                      <p:cBhvr>
                                        <p:cTn id="6" dur="2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179"/>
                                        </p:tgtEl>
                                      </p:cBhvr>
                                      <p:by x="60000" y="6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399 0.00154 L 0.08855 0.09105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618" y="4475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376</Words>
  <Application>Microsoft Office PowerPoint</Application>
  <PresentationFormat>Diavoorstelling (16:9)</PresentationFormat>
  <Paragraphs>66</Paragraphs>
  <Slides>32</Slides>
  <Notes>32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2</vt:i4>
      </vt:variant>
      <vt:variant>
        <vt:lpstr>Diatitels</vt:lpstr>
      </vt:variant>
      <vt:variant>
        <vt:i4>32</vt:i4>
      </vt:variant>
    </vt:vector>
  </HeadingPairs>
  <TitlesOfParts>
    <vt:vector size="39" baseType="lpstr">
      <vt:lpstr>Verdana</vt:lpstr>
      <vt:lpstr>Corsiva</vt:lpstr>
      <vt:lpstr>Arial</vt:lpstr>
      <vt:lpstr>Yanone Kaffeesatz</vt:lpstr>
      <vt:lpstr>Calibri</vt:lpstr>
      <vt:lpstr>simple-light-2</vt:lpstr>
      <vt:lpstr>Kantoorthema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Nathalie Voeten</dc:creator>
  <cp:lastModifiedBy>Nathalie Voeten</cp:lastModifiedBy>
  <cp:revision>3</cp:revision>
  <dcterms:modified xsi:type="dcterms:W3CDTF">2016-10-05T09:53:14Z</dcterms:modified>
</cp:coreProperties>
</file>